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13.jpg" ContentType="image/png"/>
  <Override PartName="/ppt/media/image15.jpg" ContentType="image/png"/>
  <Override PartName="/ppt/media/image16.jpg" ContentType="image/png"/>
  <Override PartName="/ppt/media/image19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658" y="-1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5610A-17B4-4656-93CF-E1D9982860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0080" y="1371599"/>
            <a:ext cx="6675120" cy="2951825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51C80B-DFD6-415B-BA5B-E56E510CD1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4584879"/>
            <a:ext cx="6675120" cy="1287887"/>
          </a:xfrm>
        </p:spPr>
        <p:txBody>
          <a:bodyPr anchor="b">
            <a:normAutofit/>
          </a:bodyPr>
          <a:lstStyle>
            <a:lvl1pPr marL="0" indent="0" algn="l">
              <a:lnSpc>
                <a:spcPct val="130000"/>
              </a:lnSpc>
              <a:buNone/>
              <a:defRPr sz="1800" b="1" cap="all" spc="3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2065B-06FF-4991-9F8A-4BE25457B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479B-705B-4489-957E-7E8A228BDFA0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DF2FA-C604-45D8-A633-11D3742EC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EE5DA9-2D04-4850-AB9F-BD3538165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739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E4BB7-3F30-4C31-9BB2-8EC24FC0A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CF4134-70F5-4EE6-88BE-49D129630C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9EABC7-C044-44DE-B303-55A0581DA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B66AD-7C08-490A-ADA4-B47E10FB2407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A63E1-5BC5-402E-9916-BAB84BCF0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EF915-AF64-4ECC-8B1A-B7E6A89B7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711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1CB3635-47E1-90D8-B693-DA85A66B38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6EB09414-2AA1-4D8E-A00A-C092FBC92D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09219" y="640079"/>
            <a:ext cx="1811773" cy="553688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2C3A78-37C5-46D0-9DF4-CB78AF883C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40080" y="640080"/>
            <a:ext cx="8412422" cy="553688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D8705E-925D-4F57-8268-107CE3CF4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95027-4255-49E7-9841-CD21BCC99996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E207E-070D-4EC8-A44C-21F1815FD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5D01D1-C266-4161-A820-C084B980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230604F-219C-2DEE-830E-27274CC2FE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rot="5400000">
            <a:off x="10872154" y="1192438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063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8B246-6A68-46BE-9DBD-614FA8CF4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E47706-8D18-4093-A7C1-F30D7543C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C7C8FC-AAEA-4AB6-9DB5-2503F58F0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F774-3FA6-43B8-9241-99959C8FD463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B1616B-3F08-4869-A522-773C38940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030CE6-9124-4B3A-A912-AE16B5C34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129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1BB59B6-79B9-97F5-AC3B-DF65899D39D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C78885-57B2-4930-BD7D-CBF916EDF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91366"/>
            <a:ext cx="9214884" cy="3159974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E495E4-2F8B-4CC7-88AC-A312067E60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80" y="5018567"/>
            <a:ext cx="7907079" cy="107388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585CC9-BAD3-4807-90BB-97DA2D6A6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04452-5DCC-4FE2-A5C9-8A5EF6714D65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108CEF-165F-4D7E-9666-5CD0156B4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0EBC3D-3277-4D34-9F67-71040C21E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F05EAE5-4812-F718-6D75-9627884180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16281" y="4715234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5734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477A4-4D01-45B6-9563-0BF13BA72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E17E00-96AC-45F0-82B2-9F601E9B93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0080" y="2633472"/>
            <a:ext cx="5212080" cy="35661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BA30CD-95C0-427B-A571-A7D8A53278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8928" y="2633472"/>
            <a:ext cx="5212080" cy="35661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F67CAC-53E4-44AF-BEAC-8FFB96F05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ABC2-0180-4F3A-A895-A85BC724D472}" type="datetime1">
              <a:rPr lang="en-US" smtClean="0"/>
              <a:t>3/15/2026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3D9F3A-E7F0-45E7-AFA8-0D4A669EC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08B-58BB-45FF-923F-5909DAB49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436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7B549-9E51-42E0-992A-73E775957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1371599"/>
            <a:ext cx="10890929" cy="93975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1A5FDC-7C4B-45FB-8462-E2CE79919F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79" y="2311352"/>
            <a:ext cx="5212080" cy="695373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D8B686-2E92-45B9-A3D7-9DCAA0C50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0079" y="3006725"/>
            <a:ext cx="5212080" cy="3191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ADB526-4A44-47B6-8D14-93202E590A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18928" y="2311352"/>
            <a:ext cx="5212080" cy="695373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4177CA-5C13-4311-BFD3-B98FBD942D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18928" y="3006725"/>
            <a:ext cx="5212080" cy="3191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EA255A-4CB5-40CA-B756-1AA5E27C2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EA9BA-4E8F-439E-BEA4-91FBA01E3F5F}" type="datetime1">
              <a:rPr lang="en-US" smtClean="0"/>
              <a:t>3/15/2026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3072C4-10F1-49B8-B0BF-69204EDDC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A5ACC97-44C1-4887-909B-E6732D3C1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525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D313-943A-47E0-8A7A-DFFBCC297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AC25A7-81C8-4AA1-AD9F-C78A451FD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5BF18-0007-481C-AA29-413124BC3EE7}" type="datetime1">
              <a:rPr lang="en-US" smtClean="0"/>
              <a:t>3/15/2026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F54740-6022-46B2-9C55-B60E96516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9497C9-6B5E-46D6-8FE9-0A5E0CF7F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501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4">
            <a:extLst>
              <a:ext uri="{FF2B5EF4-FFF2-40B4-BE49-F238E27FC236}">
                <a16:creationId xmlns:a16="http://schemas.microsoft.com/office/drawing/2014/main" id="{149F9F0F-FB8C-5565-247C-BDCC156B5CA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740D3C-270A-401A-810C-2F86BBBB8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E9870-3748-43AD-B547-02A075CB4A1D}" type="datetime1">
              <a:rPr lang="en-US" smtClean="0"/>
              <a:t>3/15/2026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CBE9F8-1765-4F36-A4DE-1DB136025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0CF9E-A6C6-4873-ADBE-7A2939319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878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8CDF8-00AD-4441-A6D5-9D7A659E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371600"/>
            <a:ext cx="3859397" cy="1451723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C330AF-CB7E-420A-AE8A-E02E903258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6519" y="1031001"/>
            <a:ext cx="6594490" cy="51663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3257AD-2422-4CDA-9C55-700F4B5BF2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972168"/>
            <a:ext cx="3859397" cy="322682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1B7454-C1CC-46F2-A6FB-1FE786C48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E7897-33C5-4F1A-9307-D068E37F3DC7}" type="datetime1">
              <a:rPr lang="en-US" smtClean="0"/>
              <a:t>3/15/2026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077DBE-6CC7-421B-AB5E-341E20BD9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6EAB8F-7526-4CDB-B782-FAD8B3E70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53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1647F-5A61-44C9-81DC-331C9AE5D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371600"/>
            <a:ext cx="3859397" cy="1451723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627A0F-F1B8-49BE-A0FF-7FE16E3BDC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37760" y="1033271"/>
            <a:ext cx="6592824" cy="5166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6D1BD6-1519-4431-9FAF-7D4F412997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972167"/>
            <a:ext cx="3859397" cy="32268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A587A0-353B-42C2-BA96-B1ADEDF64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171BA-CC09-47C8-A6DF-F5C5CB59CEEC}" type="datetime1">
              <a:rPr lang="en-US" smtClean="0"/>
              <a:t>3/15/2026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D5A88E-3957-4B76-B1BE-416402921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F7C5FD-E56A-4C66-8F23-087F95A2F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105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B4E786-7636-4278-8595-D365D28A7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1371601"/>
            <a:ext cx="10890929" cy="10972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740849-7059-4C70-992B-5304D2EE9B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80" y="2633472"/>
            <a:ext cx="10890928" cy="3566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FEBF6-CEA6-4332-87B3-697807571C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008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fld id="{7DA38F49-B3E2-4BF0-BEC7-C30D34ABBB8D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BAF94-621C-43E1-BA0C-410A689903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67622" y="6356350"/>
            <a:ext cx="40403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7D19E5-9E16-48C9-AAE2-0C70679A8D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07995" y="6356350"/>
            <a:ext cx="7230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5895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79" r:id="rId6"/>
    <p:sldLayoutId id="2147483675" r:id="rId7"/>
    <p:sldLayoutId id="2147483676" r:id="rId8"/>
    <p:sldLayoutId id="2147483677" r:id="rId9"/>
    <p:sldLayoutId id="2147483678" r:id="rId10"/>
    <p:sldLayoutId id="2147483680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87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3776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8575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hyperlink" Target="cursos.automatted.com" TargetMode="Externa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39FAEAB-7AA5-A959-2EE6-E92E88DB22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37528" y="1032765"/>
            <a:ext cx="4308672" cy="1911604"/>
          </a:xfrm>
        </p:spPr>
        <p:txBody>
          <a:bodyPr anchor="b">
            <a:normAutofit/>
          </a:bodyPr>
          <a:lstStyle/>
          <a:p>
            <a:pPr algn="ctr"/>
            <a:r>
              <a:rPr lang="pt-BR" sz="5800" dirty="0"/>
              <a:t>Módulo 1 –Aula 10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D29DF1B-2AB7-A5F7-D11B-8C2A12D8D1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23960" y="5027993"/>
            <a:ext cx="4308672" cy="1172408"/>
          </a:xfrm>
        </p:spPr>
        <p:txBody>
          <a:bodyPr anchor="t">
            <a:normAutofit/>
          </a:bodyPr>
          <a:lstStyle/>
          <a:p>
            <a:r>
              <a:rPr lang="pt-BR" dirty="0"/>
              <a:t>Fundamentos da Automação - Tendências Tecnológicas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76F40E-8AAE-0C2C-3CEF-7F2097CC022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4919" r="17618" b="-1"/>
          <a:stretch>
            <a:fillRect/>
          </a:stretch>
        </p:blipFill>
        <p:spPr>
          <a:xfrm>
            <a:off x="20" y="10"/>
            <a:ext cx="6931132" cy="685799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CA391F1-4B2C-521B-F6A5-52C74B3034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675848" y="4711579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m 4" descr="Ícone&#10;&#10;Descrição gerada automaticamente">
            <a:hlinkClick r:id="rId5" action="ppaction://hlinkfile"/>
            <a:extLst>
              <a:ext uri="{FF2B5EF4-FFF2-40B4-BE49-F238E27FC236}">
                <a16:creationId xmlns:a16="http://schemas.microsoft.com/office/drawing/2014/main" id="{2B850D3E-408F-686A-4B3C-6E2604D77E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238831">
            <a:off x="10260975" y="5160013"/>
            <a:ext cx="1780665" cy="1780665"/>
          </a:xfrm>
          <a:prstGeom prst="rect">
            <a:avLst/>
          </a:prstGeom>
        </p:spPr>
      </p:pic>
      <p:pic>
        <p:nvPicPr>
          <p:cNvPr id="7" name="Apresentao de Logo Automatted">
            <a:hlinkClick r:id="" action="ppaction://media"/>
            <a:extLst>
              <a:ext uri="{FF2B5EF4-FFF2-40B4-BE49-F238E27FC236}">
                <a16:creationId xmlns:a16="http://schemas.microsoft.com/office/drawing/2014/main" id="{A08D24B9-58E8-F485-EB9C-7DE87CF595F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1970" y="1507960"/>
            <a:ext cx="5107232" cy="287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46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BD81BB-36AC-A277-3173-60EE39E996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8E9EBC6-990E-538F-B299-B015980E28A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0FB859D-17C1-C091-5889-032DE64C4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10 – Introdução à Automação Industrial</a:t>
            </a:r>
            <a:br>
              <a:rPr lang="pt-BR" dirty="0"/>
            </a:br>
            <a:endParaRPr lang="pt-BR" dirty="0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30BFFA7D-1A1D-3446-2FD1-99FA7623F833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1.10 – Mercado – Tendencia tecnológica - Setores em Expansão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A0F36BDA-77B2-21B6-9CEE-4D49F51468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700784"/>
            <a:ext cx="10890928" cy="449884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t-BR" dirty="0"/>
              <a:t>    O crescimento do comércio eletrônico tem impulsionado a automação em centros de distribuição e armazéns.</a:t>
            </a:r>
          </a:p>
          <a:p>
            <a:pPr marL="0" indent="0">
              <a:buNone/>
            </a:pPr>
            <a:r>
              <a:rPr lang="pt-BR" b="1" dirty="0"/>
              <a:t>    Tecnologias utilizadas</a:t>
            </a:r>
          </a:p>
          <a:p>
            <a:r>
              <a:rPr lang="pt-BR" dirty="0"/>
              <a:t>Sistemas de </a:t>
            </a:r>
            <a:r>
              <a:rPr lang="pt-BR" b="1" dirty="0"/>
              <a:t>armazenagem automatizada (AS/RS)</a:t>
            </a:r>
            <a:endParaRPr lang="pt-BR" dirty="0"/>
          </a:p>
          <a:p>
            <a:r>
              <a:rPr lang="pt-BR" dirty="0"/>
              <a:t>Robôs móveis autônomos</a:t>
            </a:r>
          </a:p>
          <a:p>
            <a:r>
              <a:rPr lang="pt-BR" dirty="0"/>
              <a:t>Sistemas de separação automática de pedidos</a:t>
            </a:r>
          </a:p>
          <a:p>
            <a:r>
              <a:rPr lang="pt-BR" dirty="0"/>
              <a:t>Transporte automatizado por esteiras</a:t>
            </a:r>
          </a:p>
          <a:p>
            <a:pPr marL="0" indent="0">
              <a:buNone/>
            </a:pPr>
            <a:r>
              <a:rPr lang="pt-BR" dirty="0"/>
              <a:t>    Empresas como </a:t>
            </a:r>
            <a:r>
              <a:rPr lang="pt-BR" b="1" dirty="0" err="1"/>
              <a:t>Amazon</a:t>
            </a:r>
            <a:r>
              <a:rPr lang="pt-BR" b="1" dirty="0"/>
              <a:t>; Mercado livre</a:t>
            </a:r>
            <a:r>
              <a:rPr lang="pt-BR" dirty="0"/>
              <a:t> e </a:t>
            </a:r>
            <a:r>
              <a:rPr lang="pt-BR" b="1" dirty="0"/>
              <a:t>DHL</a:t>
            </a:r>
            <a:r>
              <a:rPr lang="pt-BR" dirty="0"/>
              <a:t> investem fortemente em centros logísticos automatizados.</a:t>
            </a:r>
          </a:p>
          <a:p>
            <a:pPr marL="0" indent="0">
              <a:buNone/>
            </a:pPr>
            <a:r>
              <a:rPr lang="pt-BR" dirty="0"/>
              <a:t>    Esse setor é um dos que mais crescem devido à expansão do comércio eletrônico global.</a:t>
            </a:r>
          </a:p>
          <a:p>
            <a:pPr marL="0" indent="0">
              <a:buNone/>
            </a:pPr>
            <a:endParaRPr lang="pt-BR" dirty="0"/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D2A13B29-E3B1-CC8D-B11B-A312E96028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8798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57C14F-65DF-A4F3-F839-7463A41A03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DF496F0-D9FF-AD36-4792-E96F7B8AB3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0EE5DD96-EE5E-4A75-A59C-56321F302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10 – Introdução à Automação Industrial</a:t>
            </a:r>
            <a:br>
              <a:rPr lang="pt-BR" dirty="0"/>
            </a:br>
            <a:endParaRPr lang="pt-BR" dirty="0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527120AC-E0F4-3508-6E67-B0D35E571FF6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1.10 – Mercado – Tendencia tecnológica - Setores em Expansão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4D2F6855-18CB-E45D-AFDA-4DE8FF82C0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700784"/>
            <a:ext cx="10890928" cy="44988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dirty="0"/>
              <a:t>Indústria Farmacêutica</a:t>
            </a:r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D45B7606-0C6A-6DD2-7F07-EEB18EC348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D140CB1F-890E-D3E2-A96B-E7E51C53C7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33" y="2052718"/>
            <a:ext cx="4266828" cy="2532888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8343B220-B2A3-2F3B-2378-66B79DA6C7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734" y="3365268"/>
            <a:ext cx="5195748" cy="2922608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10194154-B36E-9AE8-986F-AAF1CD0F2D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6782" y="1857858"/>
            <a:ext cx="5235381" cy="292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7929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86800C-DE97-74ED-378F-202F4A83D5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EF2351F-26F4-F39A-41EF-20F1C11E838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62153C5-B903-7CD7-60D3-D4D69AB35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10 – Introdução à Automação Industrial</a:t>
            </a:r>
            <a:br>
              <a:rPr lang="pt-BR" dirty="0"/>
            </a:br>
            <a:endParaRPr lang="pt-BR" dirty="0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811E592A-4D35-ACB5-C982-D75733A89E21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1.10 – Mercado – Tendencia tecnológica - Setores em Expansão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3003B386-223E-3A94-2393-6197A4D6E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700784"/>
            <a:ext cx="10890928" cy="44988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dirty="0"/>
              <a:t>      A indústria farmacêutica exige processos extremamente controlados para garantir a qualidade e segurança dos medicamentos.</a:t>
            </a:r>
          </a:p>
          <a:p>
            <a:pPr marL="0" indent="0">
              <a:buNone/>
            </a:pPr>
            <a:r>
              <a:rPr lang="pt-BR" b="1" dirty="0"/>
              <a:t>      Automação aplicada</a:t>
            </a:r>
          </a:p>
          <a:p>
            <a:r>
              <a:rPr lang="pt-BR" dirty="0"/>
              <a:t>Controle preciso de processos químicos</a:t>
            </a:r>
          </a:p>
          <a:p>
            <a:r>
              <a:rPr lang="pt-BR" dirty="0"/>
              <a:t>Linhas automatizadas de embalagem</a:t>
            </a:r>
          </a:p>
          <a:p>
            <a:r>
              <a:rPr lang="pt-BR" dirty="0"/>
              <a:t>Sistemas de rastreabilidade de medicamentos</a:t>
            </a:r>
          </a:p>
          <a:p>
            <a:r>
              <a:rPr lang="pt-BR" dirty="0"/>
              <a:t>Controle ambiental de salas limpas</a:t>
            </a:r>
          </a:p>
          <a:p>
            <a:pPr marL="0" indent="0">
              <a:buNone/>
            </a:pPr>
            <a:r>
              <a:rPr lang="pt-BR" dirty="0"/>
              <a:t>      Empresas como </a:t>
            </a:r>
            <a:r>
              <a:rPr lang="pt-BR" b="1" dirty="0"/>
              <a:t>Pfizer</a:t>
            </a:r>
            <a:r>
              <a:rPr lang="pt-BR" dirty="0"/>
              <a:t>, </a:t>
            </a:r>
            <a:r>
              <a:rPr lang="pt-BR" b="1" dirty="0"/>
              <a:t>Roche</a:t>
            </a:r>
            <a:r>
              <a:rPr lang="pt-BR" dirty="0"/>
              <a:t> e </a:t>
            </a:r>
            <a:r>
              <a:rPr lang="pt-BR" b="1" dirty="0"/>
              <a:t>Johnson &amp; Johnson</a:t>
            </a:r>
            <a:r>
              <a:rPr lang="pt-BR" dirty="0"/>
              <a:t> utilizam sistemas avançados de automação industrial.</a:t>
            </a:r>
          </a:p>
          <a:p>
            <a:pPr marL="0" indent="0">
              <a:buNone/>
            </a:pPr>
            <a:endParaRPr lang="pt-BR" dirty="0"/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BF8721AA-8885-5ECB-22BB-FA172D9232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5237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DD83B7-F1B2-F72C-40E4-EB4EC38420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778C595-82B8-E477-CEB3-779346A846B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4437D10-E6F6-5D95-1CF0-358E4508B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10 – Introdução à Automação Industrial</a:t>
            </a:r>
            <a:br>
              <a:rPr lang="pt-BR" dirty="0"/>
            </a:br>
            <a:endParaRPr lang="pt-BR" dirty="0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FF51C221-46FD-30E7-AE3C-12B8040EE7D6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1.10 – Mercado – Tendencia tecnológica - Setores em Expansão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5272DB16-6BB1-778A-D6DE-1CAE2BEA39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700784"/>
            <a:ext cx="10890928" cy="44988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dirty="0"/>
              <a:t>         </a:t>
            </a:r>
            <a:r>
              <a:rPr lang="pt-BR" b="1" dirty="0"/>
              <a:t>Conclusão</a:t>
            </a:r>
          </a:p>
          <a:p>
            <a:pPr marL="0" indent="0">
              <a:buNone/>
            </a:pPr>
            <a:r>
              <a:rPr lang="pt-BR" dirty="0"/>
              <a:t>      A automação industrial está expandindo rapidamente em diversos setores estratégicos da economia. Indústrias como </a:t>
            </a:r>
            <a:r>
              <a:rPr lang="pt-BR" b="1" dirty="0"/>
              <a:t>automotiva, alimentos e bebidas, energia, logística e farmacêutica</a:t>
            </a:r>
            <a:r>
              <a:rPr lang="pt-BR" dirty="0"/>
              <a:t> estão investindo fortemente em tecnologias automatizadas.</a:t>
            </a:r>
          </a:p>
          <a:p>
            <a:pPr marL="0" indent="0">
              <a:buNone/>
            </a:pPr>
            <a:r>
              <a:rPr lang="pt-BR" dirty="0"/>
              <a:t>       Esse crescimento cria </a:t>
            </a:r>
            <a:r>
              <a:rPr lang="pt-BR" b="1" dirty="0"/>
              <a:t>grandes oportunidades profissionais</a:t>
            </a:r>
            <a:r>
              <a:rPr lang="pt-BR" dirty="0"/>
              <a:t> para especialistas em automação, especialmente aqueles que dominam </a:t>
            </a:r>
            <a:r>
              <a:rPr lang="pt-BR" b="1" dirty="0" err="1"/>
              <a:t>CLPs</a:t>
            </a:r>
            <a:r>
              <a:rPr lang="pt-BR" b="1" dirty="0"/>
              <a:t>, robótica, integração de sistemas e análise de dados industriais</a:t>
            </a:r>
            <a:r>
              <a:rPr lang="pt-BR" dirty="0"/>
              <a:t>.</a:t>
            </a:r>
          </a:p>
          <a:p>
            <a:pPr marL="0" indent="0">
              <a:buNone/>
            </a:pPr>
            <a:r>
              <a:rPr lang="pt-BR"/>
              <a:t>        Com </a:t>
            </a:r>
            <a:r>
              <a:rPr lang="pt-BR" dirty="0"/>
              <a:t>a evolução da indústria global, a automação continuará sendo um dos principais motores de inovação e produtividade.</a:t>
            </a:r>
          </a:p>
          <a:p>
            <a:pPr marL="0" indent="0">
              <a:buNone/>
            </a:pPr>
            <a:endParaRPr lang="pt-BR" dirty="0"/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846319EA-0863-9C15-D637-006BA1461D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0079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214DBC4-FE02-2238-5BFC-481434E4B8F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F68000EE-811B-7124-6410-B06395D26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10 – Introdução à Automação Industrial</a:t>
            </a:r>
            <a:br>
              <a:rPr lang="pt-BR" dirty="0"/>
            </a:br>
            <a:endParaRPr lang="pt-BR" dirty="0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703269AA-F275-81AA-87C3-B7BE8DF0304B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1.10 – Mercado – Tendencia tecnológica - Setores em Expansão</a:t>
            </a:r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D9D09313-A48D-30AA-D64C-09BEBAF45B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EB11DA87-073F-23C8-839F-16C5E30A03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700784"/>
            <a:ext cx="10890928" cy="4498848"/>
          </a:xfrm>
        </p:spPr>
        <p:txBody>
          <a:bodyPr/>
          <a:lstStyle/>
          <a:p>
            <a:pPr marL="0" indent="0">
              <a:buNone/>
            </a:pPr>
            <a:r>
              <a:rPr lang="pt-BR" dirty="0"/>
              <a:t>A automação industrial está se expandindo rapidamente em diversos setores da economia. </a:t>
            </a:r>
          </a:p>
          <a:p>
            <a:pPr marL="0" indent="0">
              <a:buNone/>
            </a:pPr>
            <a:r>
              <a:rPr lang="pt-BR" dirty="0"/>
              <a:t>A necessidade de </a:t>
            </a:r>
            <a:r>
              <a:rPr lang="pt-BR" b="1" dirty="0"/>
              <a:t>aumentar produtividade, reduzir custos operacionais e melhorar a qualidade dos produtos</a:t>
            </a:r>
            <a:r>
              <a:rPr lang="pt-BR" dirty="0"/>
              <a:t> está levando empresas a investir cada vez mais em tecnologias automatizadas.</a:t>
            </a:r>
          </a:p>
          <a:p>
            <a:pPr marL="0" indent="0">
              <a:buNone/>
            </a:pPr>
            <a:r>
              <a:rPr lang="pt-BR" dirty="0"/>
              <a:t>Essa expansão cria novas oportunidades para profissionais especializados em </a:t>
            </a:r>
            <a:r>
              <a:rPr lang="pt-BR" b="1" dirty="0" err="1"/>
              <a:t>CLPs</a:t>
            </a:r>
            <a:r>
              <a:rPr lang="pt-BR" b="1" dirty="0"/>
              <a:t>, robótica, visão computacional, integração de sistemas e análise de dados industriais</a:t>
            </a:r>
            <a:r>
              <a:rPr lang="pt-BR" dirty="0"/>
              <a:t>. A seguir estão alguns dos setores que mais estão crescendo em automação.</a:t>
            </a:r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84904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DA6EC7-5711-5C43-0079-307E632487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F53B26A-A032-2AB8-C0CF-857EC146630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57DF6DA1-59FF-F559-4F99-15F6C754E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10 – Introdução à Automação Industrial</a:t>
            </a:r>
            <a:br>
              <a:rPr lang="pt-BR" dirty="0"/>
            </a:br>
            <a:endParaRPr lang="pt-BR" dirty="0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DEA39FBB-7138-CA73-3B10-09738DDFB6DE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1.10 – Mercado – Tendencia tecnológica - Setores em Expansão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D88DA133-192D-987F-2A4E-392B3C9E8E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700784"/>
            <a:ext cx="10890928" cy="4498848"/>
          </a:xfrm>
        </p:spPr>
        <p:txBody>
          <a:bodyPr/>
          <a:lstStyle/>
          <a:p>
            <a:pPr marL="0" indent="0">
              <a:buNone/>
            </a:pPr>
            <a:r>
              <a:rPr lang="pt-BR" dirty="0"/>
              <a:t>Industria Automotiva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C4CE9A25-673F-4A80-37A0-5765D765EA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51" y="2276856"/>
            <a:ext cx="3789960" cy="283464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1B8C78C9-AEB5-92C5-5E6E-FDC1D7940E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2145" y="3369183"/>
            <a:ext cx="4762500" cy="2990850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9AEDACA2-4422-0CD1-E986-22FEEF2DF7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939" y="2459723"/>
            <a:ext cx="3789960" cy="2404885"/>
          </a:xfrm>
          <a:prstGeom prst="rect">
            <a:avLst/>
          </a:prstGeom>
        </p:spPr>
      </p:pic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4BF5F817-09EA-E888-6762-D6E032BC8A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376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FB621E-3F49-A4F5-81A6-1C81A5BCE7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9A83BEC-C057-CA37-AA28-9B599392B31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2DD1F8A-5B2B-04A1-1987-FA72C8F75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10 – Introdução à Automação Industrial</a:t>
            </a:r>
            <a:br>
              <a:rPr lang="pt-BR" dirty="0"/>
            </a:br>
            <a:endParaRPr lang="pt-BR" dirty="0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E7748CB0-601F-547F-20A5-C64ECBB2D32C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1.10 – Mercado – Tendencia tecnológica - Setores em Expansão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C216B037-A91E-7F2B-8DEA-778784E914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700784"/>
            <a:ext cx="10890928" cy="449884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pt-BR" dirty="0"/>
              <a:t>A indústria automotiva é historicamente um dos setores mais automatizados do mundo. Linhas de produção modernas utilizam robôs industriais para realizar tarefas com alta precisão e repetibilidade.</a:t>
            </a:r>
          </a:p>
          <a:p>
            <a:pPr marL="0" indent="0">
              <a:buNone/>
            </a:pPr>
            <a:r>
              <a:rPr lang="pt-BR" b="1" dirty="0"/>
              <a:t>        Aplicações de automação</a:t>
            </a:r>
          </a:p>
          <a:p>
            <a:r>
              <a:rPr lang="pt-BR" dirty="0"/>
              <a:t>Soldagem robotizada</a:t>
            </a:r>
          </a:p>
          <a:p>
            <a:r>
              <a:rPr lang="pt-BR" dirty="0"/>
              <a:t>Pintura automatizada</a:t>
            </a:r>
          </a:p>
          <a:p>
            <a:r>
              <a:rPr lang="pt-BR" dirty="0"/>
              <a:t>Montagem de componentes</a:t>
            </a:r>
          </a:p>
          <a:p>
            <a:r>
              <a:rPr lang="pt-BR" dirty="0"/>
              <a:t>Inspeção de qualidade com visão computacional</a:t>
            </a:r>
          </a:p>
          <a:p>
            <a:pPr marL="0" indent="0">
              <a:buNone/>
            </a:pPr>
            <a:r>
              <a:rPr lang="pt-BR" dirty="0"/>
              <a:t>       Fabricantes como </a:t>
            </a:r>
            <a:r>
              <a:rPr lang="pt-BR" b="1" dirty="0"/>
              <a:t>Toyota</a:t>
            </a:r>
            <a:r>
              <a:rPr lang="pt-BR" dirty="0"/>
              <a:t>, </a:t>
            </a:r>
            <a:r>
              <a:rPr lang="pt-BR" b="1" dirty="0"/>
              <a:t>Volkswagen</a:t>
            </a:r>
            <a:r>
              <a:rPr lang="pt-BR" dirty="0"/>
              <a:t> e </a:t>
            </a:r>
            <a:r>
              <a:rPr lang="pt-BR" b="1" dirty="0"/>
              <a:t>Tesla</a:t>
            </a:r>
            <a:r>
              <a:rPr lang="pt-BR" dirty="0"/>
              <a:t> investem fortemente em fábricas altamente automatizadas.</a:t>
            </a:r>
          </a:p>
          <a:p>
            <a:pPr marL="0" indent="0">
              <a:buNone/>
            </a:pPr>
            <a:r>
              <a:rPr lang="pt-BR" dirty="0"/>
              <a:t>Esse setor continua crescendo devido à demanda por </a:t>
            </a:r>
            <a:r>
              <a:rPr lang="pt-BR" b="1" dirty="0"/>
              <a:t>veículos elétricos e produção inteligente</a:t>
            </a:r>
            <a:r>
              <a:rPr lang="pt-BR" dirty="0"/>
              <a:t>.</a:t>
            </a:r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ECF60445-58C6-AFD6-28B1-57BA8F04CA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0620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D61514-C1E9-87CB-1C86-A91A3352F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0E6D5E3-37FE-ACCC-058F-BD3564F18A7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1A15E47-2FC2-78C3-958D-E0AA67580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10 – Introdução à Automação Industrial</a:t>
            </a:r>
            <a:br>
              <a:rPr lang="pt-BR" dirty="0"/>
            </a:br>
            <a:endParaRPr lang="pt-BR" dirty="0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9CC5E238-9746-40C8-1FA6-B51A352EE113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1.10 – Mercado – Tendencia tecnológica - Setores em Expansão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39241C53-F7D0-EFDC-67AD-1F9D53D0EC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700784"/>
            <a:ext cx="10890928" cy="44988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dirty="0"/>
              <a:t>Indústria de Alimentos e Bebidas</a:t>
            </a:r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C2AC58E9-A829-4D82-483B-72B48510DD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AAA69F10-C578-247A-D9D1-DD980A425D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92" y="2091076"/>
            <a:ext cx="3918939" cy="2154051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76DE2FBD-D91F-15BA-039E-02372447B9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8796" y="3169840"/>
            <a:ext cx="4396740" cy="293116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FB0BB0F6-42AA-EBFC-67C7-E789ED7267B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8594" y="1633208"/>
            <a:ext cx="4480560" cy="2240280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B219180B-5990-2E51-CD7F-009BDB5E50F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464" y="3967828"/>
            <a:ext cx="5340096" cy="2784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903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1D8E6A-4A5B-4FB5-E3B2-54CD5F8211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02FAC84-D4CB-3D1B-82E1-4CD2F6EFCD3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DF719E5-9AA9-DD1D-6F28-C87A56DD02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10 – Introdução à Automação Industrial</a:t>
            </a:r>
            <a:br>
              <a:rPr lang="pt-BR" dirty="0"/>
            </a:br>
            <a:endParaRPr lang="pt-BR" dirty="0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EC7671D5-CDE9-1120-654E-9FF42BE651E5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1.10 – Mercado – Tendencia tecnológica - Setores em Expansão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47BC67F7-A6A5-2921-6CEC-C6EA1B02A2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700784"/>
            <a:ext cx="10890928" cy="449884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pt-BR" dirty="0"/>
              <a:t>O setor de alimentos e bebidas tem adotado automação para garantir </a:t>
            </a:r>
            <a:r>
              <a:rPr lang="pt-BR" b="1" dirty="0"/>
              <a:t>qualidade, segurança alimentar e produtividade</a:t>
            </a:r>
            <a:r>
              <a:rPr lang="pt-BR" dirty="0"/>
              <a:t>.</a:t>
            </a:r>
          </a:p>
          <a:p>
            <a:pPr marL="0" indent="0">
              <a:buNone/>
            </a:pPr>
            <a:r>
              <a:rPr lang="pt-BR" b="1" dirty="0"/>
              <a:t>   Processos automatizados comuns</a:t>
            </a:r>
          </a:p>
          <a:p>
            <a:r>
              <a:rPr lang="pt-BR" dirty="0"/>
              <a:t>Linhas de envase</a:t>
            </a:r>
          </a:p>
          <a:p>
            <a:r>
              <a:rPr lang="pt-BR" dirty="0"/>
              <a:t>Controle de temperatura e processos</a:t>
            </a:r>
          </a:p>
          <a:p>
            <a:r>
              <a:rPr lang="pt-BR" dirty="0"/>
              <a:t>Sistemas de embalagem automática</a:t>
            </a:r>
          </a:p>
          <a:p>
            <a:r>
              <a:rPr lang="pt-BR" dirty="0"/>
              <a:t>Rastreabilidade de produção</a:t>
            </a:r>
          </a:p>
          <a:p>
            <a:pPr marL="0" indent="0">
              <a:buNone/>
            </a:pPr>
            <a:r>
              <a:rPr lang="pt-BR" dirty="0"/>
              <a:t>     Empresas globais como </a:t>
            </a:r>
            <a:r>
              <a:rPr lang="pt-BR" b="1" dirty="0"/>
              <a:t>Nestlé</a:t>
            </a:r>
            <a:r>
              <a:rPr lang="pt-BR" dirty="0"/>
              <a:t>, </a:t>
            </a:r>
            <a:r>
              <a:rPr lang="pt-BR" b="1" dirty="0"/>
              <a:t>Coca-Cola</a:t>
            </a:r>
            <a:r>
              <a:rPr lang="pt-BR" dirty="0"/>
              <a:t> e </a:t>
            </a:r>
            <a:r>
              <a:rPr lang="pt-BR" b="1" dirty="0"/>
              <a:t>PepsiCo</a:t>
            </a:r>
            <a:r>
              <a:rPr lang="pt-BR" dirty="0"/>
              <a:t> utilizam automação avançada em suas plantas industriais.</a:t>
            </a:r>
          </a:p>
          <a:p>
            <a:pPr marL="0" indent="0">
              <a:buNone/>
            </a:pPr>
            <a:r>
              <a:rPr lang="pt-BR" dirty="0"/>
              <a:t>     A tendência é de crescimento constante devido ao aumento da demanda por produção em larga escala.</a:t>
            </a:r>
          </a:p>
          <a:p>
            <a:pPr marL="0" indent="0">
              <a:buNone/>
            </a:pPr>
            <a:endParaRPr lang="pt-BR" dirty="0"/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89F807B4-5251-8A49-4504-1C4F539251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392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9195ED-4489-32DB-61C0-8CC34B8A37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EB0E3B2-EE00-E608-7521-B6DB2DAD93C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2CDC991-2FCC-A2EA-FC0C-35D2AD887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10 – Introdução à Automação Industrial</a:t>
            </a:r>
            <a:br>
              <a:rPr lang="pt-BR" dirty="0"/>
            </a:br>
            <a:endParaRPr lang="pt-BR" dirty="0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BEC1135E-D765-B9DA-C1DC-4511282A48B2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1.10 – Mercado – Tendencia tecnológica - Setores em Expansão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E1DB5245-924E-4254-BD8F-41F240E1F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700784"/>
            <a:ext cx="10890928" cy="44988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dirty="0"/>
              <a:t>Energia e Petróleo</a:t>
            </a:r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F2407841-2ECF-4166-F7E3-42BB820192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1E096DE8-F2C6-CE1C-BA36-C3440ED7A5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109" y="2203704"/>
            <a:ext cx="3718917" cy="2953512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B7CA86F5-D99F-E610-AFF0-588FFED1EF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241" y="1700784"/>
            <a:ext cx="5012354" cy="3339481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00EF320C-7627-B4B4-0DF0-43257C2131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220" y="3904488"/>
            <a:ext cx="5217871" cy="295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6783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3DC9C2-7D05-1893-5A68-950E8593EB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175FA28-2F62-ED6B-8312-ACB4E0A49EF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1134C1BF-D95E-55B8-C7E9-5D27A351F6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10 – Introdução à Automação Industrial</a:t>
            </a:r>
            <a:br>
              <a:rPr lang="pt-BR" dirty="0"/>
            </a:br>
            <a:endParaRPr lang="pt-BR" dirty="0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EA4FAA2D-920E-777B-3760-F4803FF637FA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1.10 – Mercado – Tendencia tecnológica - Setores em Expansão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CFAEB50A-2D6B-9A7C-7D5D-9FC8A2D9D6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700784"/>
            <a:ext cx="10890928" cy="449884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t-BR" dirty="0"/>
              <a:t>O setor de energia é altamente dependente de sistemas de automação para garantir segurança operacional e eficiência.</a:t>
            </a:r>
          </a:p>
          <a:p>
            <a:pPr marL="0" indent="0">
              <a:buNone/>
            </a:pPr>
            <a:r>
              <a:rPr lang="pt-BR" b="1" dirty="0"/>
              <a:t>      Aplicações importantes</a:t>
            </a:r>
          </a:p>
          <a:p>
            <a:r>
              <a:rPr lang="pt-BR" dirty="0"/>
              <a:t>Controle de refinarias</a:t>
            </a:r>
          </a:p>
          <a:p>
            <a:r>
              <a:rPr lang="pt-BR" dirty="0"/>
              <a:t>Monitoramento de plataformas offshore</a:t>
            </a:r>
          </a:p>
          <a:p>
            <a:r>
              <a:rPr lang="pt-BR" dirty="0"/>
              <a:t>Automação de usinas de energia</a:t>
            </a:r>
          </a:p>
          <a:p>
            <a:r>
              <a:rPr lang="pt-BR" dirty="0"/>
              <a:t>Supervisão remota de equipamentos</a:t>
            </a:r>
          </a:p>
          <a:p>
            <a:pPr marL="0" indent="0">
              <a:buNone/>
            </a:pPr>
            <a:r>
              <a:rPr lang="pt-BR" dirty="0"/>
              <a:t>     Empresas como </a:t>
            </a:r>
            <a:r>
              <a:rPr lang="pt-BR" b="1" dirty="0"/>
              <a:t>Petrobras</a:t>
            </a:r>
            <a:r>
              <a:rPr lang="pt-BR" dirty="0"/>
              <a:t>, </a:t>
            </a:r>
            <a:r>
              <a:rPr lang="pt-BR" b="1" dirty="0"/>
              <a:t>Shell</a:t>
            </a:r>
            <a:r>
              <a:rPr lang="pt-BR" dirty="0"/>
              <a:t> e </a:t>
            </a:r>
            <a:r>
              <a:rPr lang="pt-BR" b="1" dirty="0"/>
              <a:t>Siemens Energy</a:t>
            </a:r>
            <a:r>
              <a:rPr lang="pt-BR" dirty="0"/>
              <a:t> utilizam sistemas avançados de controle industrial.</a:t>
            </a:r>
          </a:p>
          <a:p>
            <a:pPr marL="0" indent="0">
              <a:buNone/>
            </a:pPr>
            <a:r>
              <a:rPr lang="pt-BR" dirty="0"/>
              <a:t>    A digitalização do setor energético está impulsionando novos projetos de automação.</a:t>
            </a:r>
          </a:p>
          <a:p>
            <a:pPr marL="0" indent="0">
              <a:buNone/>
            </a:pPr>
            <a:endParaRPr lang="pt-BR" dirty="0"/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85DA5131-73D2-7309-571B-852406F078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3875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70FB4A-0952-5FC9-BB02-DC5E5CE66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AE0B09D-20F9-C268-9F53-503A67110A0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6F1D5B8-1FDB-1DE7-7A5D-ED5F321D6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10 – Introdução à Automação Industrial</a:t>
            </a:r>
            <a:br>
              <a:rPr lang="pt-BR" dirty="0"/>
            </a:br>
            <a:endParaRPr lang="pt-BR" dirty="0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408739A7-D865-FAFF-FB6A-17153DC4ECEF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1.10 – Mercado – Tendencia tecnológica - Setores em Expansão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82F288EE-2D38-93C8-755A-68847D94EF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700784"/>
            <a:ext cx="10890928" cy="44988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dirty="0"/>
              <a:t>Logística e Armazéns Automatizados</a:t>
            </a:r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1FAED757-31B5-B73E-B696-3BCB6E03D2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6928AFB3-EF30-BB6B-49A6-544A5B3F51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79" y="2161032"/>
            <a:ext cx="4206495" cy="2813304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E0DC8B18-09ED-2F8E-8EFE-41C296A74F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432" y="4032504"/>
            <a:ext cx="3911432" cy="2423922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5CB27031-BE0A-028F-D082-4D3D0A6311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149" y="1852065"/>
            <a:ext cx="4291283" cy="3116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450197"/>
      </p:ext>
    </p:extLst>
  </p:cSld>
  <p:clrMapOvr>
    <a:masterClrMapping/>
  </p:clrMapOvr>
</p:sld>
</file>

<file path=ppt/theme/theme1.xml><?xml version="1.0" encoding="utf-8"?>
<a:theme xmlns:a="http://schemas.openxmlformats.org/drawingml/2006/main" name="DashVTI">
  <a:themeElements>
    <a:clrScheme name="Custom 6">
      <a:dk1>
        <a:sysClr val="windowText" lastClr="000000"/>
      </a:dk1>
      <a:lt1>
        <a:sysClr val="window" lastClr="FFFFFF"/>
      </a:lt1>
      <a:dk2>
        <a:srgbClr val="0D1C3B"/>
      </a:dk2>
      <a:lt2>
        <a:srgbClr val="F5F2F9"/>
      </a:lt2>
      <a:accent1>
        <a:srgbClr val="1973EB"/>
      </a:accent1>
      <a:accent2>
        <a:srgbClr val="25C8A2"/>
      </a:accent2>
      <a:accent3>
        <a:srgbClr val="BF8ED1"/>
      </a:accent3>
      <a:accent4>
        <a:srgbClr val="FE733C"/>
      </a:accent4>
      <a:accent5>
        <a:srgbClr val="FE5A5A"/>
      </a:accent5>
      <a:accent6>
        <a:srgbClr val="1AC16E"/>
      </a:accent6>
      <a:hlink>
        <a:srgbClr val="1AC16E"/>
      </a:hlink>
      <a:folHlink>
        <a:srgbClr val="00B0F0"/>
      </a:folHlink>
    </a:clrScheme>
    <a:fontScheme name="grandview display">
      <a:majorFont>
        <a:latin typeface="Grandview Display"/>
        <a:ea typeface=""/>
        <a:cs typeface=""/>
      </a:majorFont>
      <a:minorFont>
        <a:latin typeface="Grandview Displ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shVTI" id="{0A75137F-CDEB-4E94-A788-9D255EBE1B91}" vid="{DE9A6A09-5855-45A3-8E99-4290ED24057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8025</TotalTime>
  <Words>751</Words>
  <Application>Microsoft Office PowerPoint</Application>
  <PresentationFormat>Widescreen</PresentationFormat>
  <Paragraphs>77</Paragraphs>
  <Slides>13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6" baseType="lpstr">
      <vt:lpstr>Arial</vt:lpstr>
      <vt:lpstr>Grandview Display</vt:lpstr>
      <vt:lpstr>DashVTI</vt:lpstr>
      <vt:lpstr>Módulo 1 –Aula 10</vt:lpstr>
      <vt:lpstr>Aula 10 – Introdução à Automação Industrial </vt:lpstr>
      <vt:lpstr>Aula 10 – Introdução à Automação Industrial </vt:lpstr>
      <vt:lpstr>Aula 10 – Introdução à Automação Industrial </vt:lpstr>
      <vt:lpstr>Aula 10 – Introdução à Automação Industrial </vt:lpstr>
      <vt:lpstr>Aula 10 – Introdução à Automação Industrial </vt:lpstr>
      <vt:lpstr>Aula 10 – Introdução à Automação Industrial </vt:lpstr>
      <vt:lpstr>Aula 10 – Introdução à Automação Industrial </vt:lpstr>
      <vt:lpstr>Aula 10 – Introdução à Automação Industrial </vt:lpstr>
      <vt:lpstr>Aula 10 – Introdução à Automação Industrial </vt:lpstr>
      <vt:lpstr>Aula 10 – Introdução à Automação Industrial </vt:lpstr>
      <vt:lpstr>Aula 10 – Introdução à Automação Industrial </vt:lpstr>
      <vt:lpstr>Aula 10 – Introdução à Automação Industrial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Edcarlos dos Santos</dc:creator>
  <cp:lastModifiedBy>Edcarlos dos Santos</cp:lastModifiedBy>
  <cp:revision>20</cp:revision>
  <dcterms:created xsi:type="dcterms:W3CDTF">2026-03-07T12:39:04Z</dcterms:created>
  <dcterms:modified xsi:type="dcterms:W3CDTF">2026-03-15T14:36:22Z</dcterms:modified>
</cp:coreProperties>
</file>